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32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rus-oge.sdamgia.ru/problem?id=4641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Правописание приставок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53543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ОГЭ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/>
              <a:t>Задание 4 № </a:t>
            </a:r>
            <a:r>
              <a:rPr lang="ru-RU" b="1" u="sng" dirty="0">
                <a:hlinkClick r:id="rId2"/>
              </a:rPr>
              <a:t>4641</a:t>
            </a:r>
            <a:endParaRPr lang="ru-RU" dirty="0"/>
          </a:p>
          <a:p>
            <a:r>
              <a:rPr lang="ru-RU" i="1" dirty="0"/>
              <a:t>Из предложений 18—20 выпишите слово, в котором правописание приставки зависит от</a:t>
            </a:r>
          </a:p>
          <a:p>
            <a:r>
              <a:rPr lang="ru-RU" i="1" dirty="0"/>
              <a:t>глухости — звонкости последующего согласного</a:t>
            </a:r>
            <a:r>
              <a:rPr lang="ru-RU" dirty="0"/>
              <a:t>.</a:t>
            </a:r>
          </a:p>
          <a:p>
            <a:r>
              <a:rPr lang="ru-RU" dirty="0"/>
              <a:t>– (18)Спа­си­бо за по­да­рок!</a:t>
            </a:r>
          </a:p>
          <a:p>
            <a:r>
              <a:rPr lang="ru-RU" dirty="0"/>
              <a:t>– (19)По­ло­жи книгу на место и не тро­гай чу­жо­го! — выйдя из оце­пе­не­ния, про­ры­чал я.</a:t>
            </a:r>
          </a:p>
          <a:p>
            <a:r>
              <a:rPr lang="ru-RU" dirty="0"/>
              <a:t>(20)Коль­ка ис­пу­ган­но дрог­нул и вы­ро­нил книгу. (21)Все за­сме­я­лись. (22)А он, го­то­вый от стыда про­ва­лить­ся сквозь землю, густо по­крас­нел, то­роп­ли­во под­нял её и, по­гла­див об­лож­ку, ото­дви­нул от себя, слов­но из­ви­ня­ясь за то, что по­смел к ней при­кос­нуть­ся.</a:t>
            </a:r>
          </a:p>
        </p:txBody>
      </p:sp>
    </p:spTree>
    <p:extLst>
      <p:ext uri="{BB962C8B-B14F-4D97-AF65-F5344CB8AC3E}">
        <p14:creationId xmlns:p14="http://schemas.microsoft.com/office/powerpoint/2010/main" val="1073523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0" name="AutoShape 20"/>
          <p:cNvSpPr>
            <a:spLocks noChangeArrowheads="1"/>
          </p:cNvSpPr>
          <p:nvPr/>
        </p:nvSpPr>
        <p:spPr bwMode="auto">
          <a:xfrm>
            <a:off x="6248400" y="2819400"/>
            <a:ext cx="2362200" cy="2514600"/>
          </a:xfrm>
          <a:prstGeom prst="octagon">
            <a:avLst>
              <a:gd name="adj" fmla="val 29287"/>
            </a:avLst>
          </a:prstGeom>
          <a:solidFill>
            <a:srgbClr val="E8FDC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/>
          </a:p>
        </p:txBody>
      </p:sp>
      <p:sp>
        <p:nvSpPr>
          <p:cNvPr id="10258" name="AutoShape 18"/>
          <p:cNvSpPr>
            <a:spLocks noChangeArrowheads="1"/>
          </p:cNvSpPr>
          <p:nvPr/>
        </p:nvSpPr>
        <p:spPr bwMode="auto">
          <a:xfrm>
            <a:off x="3124200" y="2743200"/>
            <a:ext cx="2514600" cy="2514600"/>
          </a:xfrm>
          <a:prstGeom prst="octagon">
            <a:avLst>
              <a:gd name="adj" fmla="val 29287"/>
            </a:avLst>
          </a:prstGeom>
          <a:solidFill>
            <a:srgbClr val="E8FDC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/>
          </a:p>
        </p:txBody>
      </p:sp>
      <p:sp>
        <p:nvSpPr>
          <p:cNvPr id="10256" name="AutoShape 16"/>
          <p:cNvSpPr>
            <a:spLocks noChangeArrowheads="1"/>
          </p:cNvSpPr>
          <p:nvPr/>
        </p:nvSpPr>
        <p:spPr bwMode="auto">
          <a:xfrm>
            <a:off x="381000" y="2743200"/>
            <a:ext cx="2209800" cy="2514600"/>
          </a:xfrm>
          <a:prstGeom prst="octagon">
            <a:avLst>
              <a:gd name="adj" fmla="val 29287"/>
            </a:avLst>
          </a:prstGeom>
          <a:solidFill>
            <a:srgbClr val="E8FDC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/>
          </a:p>
        </p:txBody>
      </p:sp>
      <p:sp>
        <p:nvSpPr>
          <p:cNvPr id="10250" name="Rectangle 10"/>
          <p:cNvSpPr>
            <a:spLocks noChangeArrowheads="1"/>
          </p:cNvSpPr>
          <p:nvPr/>
        </p:nvSpPr>
        <p:spPr bwMode="auto">
          <a:xfrm>
            <a:off x="1676400" y="304800"/>
            <a:ext cx="5638800" cy="990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/>
          </a:p>
        </p:txBody>
      </p:sp>
      <p:sp>
        <p:nvSpPr>
          <p:cNvPr id="10249" name="AutoShape 9"/>
          <p:cNvSpPr>
            <a:spLocks noChangeArrowheads="1"/>
          </p:cNvSpPr>
          <p:nvPr/>
        </p:nvSpPr>
        <p:spPr bwMode="auto">
          <a:xfrm>
            <a:off x="5943600" y="1600200"/>
            <a:ext cx="2895600" cy="838200"/>
          </a:xfrm>
          <a:prstGeom prst="roundRect">
            <a:avLst>
              <a:gd name="adj" fmla="val 16667"/>
            </a:avLst>
          </a:prstGeom>
          <a:solidFill>
            <a:srgbClr val="F4FC88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/>
          </a:p>
        </p:txBody>
      </p:sp>
      <p:sp>
        <p:nvSpPr>
          <p:cNvPr id="10247" name="AutoShape 7"/>
          <p:cNvSpPr>
            <a:spLocks noChangeArrowheads="1"/>
          </p:cNvSpPr>
          <p:nvPr/>
        </p:nvSpPr>
        <p:spPr bwMode="auto">
          <a:xfrm>
            <a:off x="3048000" y="1600200"/>
            <a:ext cx="2743200" cy="838200"/>
          </a:xfrm>
          <a:prstGeom prst="roundRect">
            <a:avLst>
              <a:gd name="adj" fmla="val 16667"/>
            </a:avLst>
          </a:prstGeom>
          <a:solidFill>
            <a:srgbClr val="F4FC88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/>
          </a:p>
        </p:txBody>
      </p:sp>
      <p:sp>
        <p:nvSpPr>
          <p:cNvPr id="10244" name="AutoShape 4"/>
          <p:cNvSpPr>
            <a:spLocks noChangeArrowheads="1"/>
          </p:cNvSpPr>
          <p:nvPr/>
        </p:nvSpPr>
        <p:spPr bwMode="auto">
          <a:xfrm>
            <a:off x="228600" y="1600200"/>
            <a:ext cx="2667000" cy="838200"/>
          </a:xfrm>
          <a:prstGeom prst="roundRect">
            <a:avLst>
              <a:gd name="adj" fmla="val 16667"/>
            </a:avLst>
          </a:prstGeom>
          <a:solidFill>
            <a:srgbClr val="F4FC88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/>
          </a:p>
        </p:txBody>
      </p:sp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2819400" y="533400"/>
            <a:ext cx="5029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400" b="1"/>
              <a:t>Написание приставок</a:t>
            </a: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304800" y="1600200"/>
            <a:ext cx="3048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1800" b="1"/>
              <a:t>Морфологический принцип написания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3200400" y="1676400"/>
            <a:ext cx="2667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1800" b="1"/>
              <a:t>Фонетический принцип написания</a:t>
            </a: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6019800" y="1752600"/>
            <a:ext cx="3124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1800" b="1"/>
              <a:t>Дифференцирующий принцип написания</a:t>
            </a:r>
          </a:p>
        </p:txBody>
      </p:sp>
      <p:sp>
        <p:nvSpPr>
          <p:cNvPr id="10251" name="Line 11"/>
          <p:cNvSpPr>
            <a:spLocks noChangeShapeType="1"/>
          </p:cNvSpPr>
          <p:nvPr/>
        </p:nvSpPr>
        <p:spPr bwMode="auto">
          <a:xfrm flipH="1">
            <a:off x="1828800" y="1295400"/>
            <a:ext cx="26670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10252" name="Line 12"/>
          <p:cNvSpPr>
            <a:spLocks noChangeShapeType="1"/>
          </p:cNvSpPr>
          <p:nvPr/>
        </p:nvSpPr>
        <p:spPr bwMode="auto">
          <a:xfrm flipH="1">
            <a:off x="4495800" y="1295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10253" name="Line 13"/>
          <p:cNvSpPr>
            <a:spLocks noChangeShapeType="1"/>
          </p:cNvSpPr>
          <p:nvPr/>
        </p:nvSpPr>
        <p:spPr bwMode="auto">
          <a:xfrm>
            <a:off x="4495800" y="1295400"/>
            <a:ext cx="35052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10254" name="Text Box 14"/>
          <p:cNvSpPr txBox="1">
            <a:spLocks noChangeArrowheads="1"/>
          </p:cNvSpPr>
          <p:nvPr/>
        </p:nvSpPr>
        <p:spPr bwMode="auto">
          <a:xfrm>
            <a:off x="381000" y="3200400"/>
            <a:ext cx="2133600" cy="1878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1800" b="1">
                <a:solidFill>
                  <a:srgbClr val="C50766"/>
                </a:solidFill>
                <a:cs typeface="Times New Roman" pitchFamily="18" charset="0"/>
              </a:rPr>
              <a:t>НАД-,  ОБ-, ОТ-ПЕРЕД-, ПРЕД-, В-, С-, ПО-, НА-, ЗА-, ДО-, ПЕРЕ-, ПРО-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ru-RU" altLang="ru-RU" sz="1800" b="1">
              <a:solidFill>
                <a:srgbClr val="C50766"/>
              </a:solidFill>
            </a:endParaRPr>
          </a:p>
        </p:txBody>
      </p:sp>
      <p:sp>
        <p:nvSpPr>
          <p:cNvPr id="10257" name="Text Box 17"/>
          <p:cNvSpPr txBox="1">
            <a:spLocks noChangeArrowheads="1"/>
          </p:cNvSpPr>
          <p:nvPr/>
        </p:nvSpPr>
        <p:spPr bwMode="auto">
          <a:xfrm>
            <a:off x="3733800" y="2819400"/>
            <a:ext cx="1828800" cy="229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1600" b="1">
                <a:solidFill>
                  <a:srgbClr val="C50766"/>
                </a:solidFill>
                <a:latin typeface="Times New Roman" pitchFamily="18" charset="0"/>
                <a:cs typeface="Times New Roman" pitchFamily="18" charset="0"/>
              </a:rPr>
              <a:t>РАЗ-</a:t>
            </a:r>
            <a:r>
              <a:rPr lang="ru-RU" altLang="ru-RU" sz="1600" b="1">
                <a:solidFill>
                  <a:srgbClr val="C50766"/>
                </a:solidFill>
                <a:latin typeface="Times New Roman" pitchFamily="18" charset="0"/>
              </a:rPr>
              <a:t>  </a:t>
            </a:r>
            <a:r>
              <a:rPr lang="ru-RU" altLang="ru-RU" sz="1600" b="1">
                <a:solidFill>
                  <a:srgbClr val="C50766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altLang="ru-RU" sz="1600" b="1">
                <a:solidFill>
                  <a:srgbClr val="C50766"/>
                </a:solidFill>
                <a:latin typeface="Times New Roman" pitchFamily="18" charset="0"/>
              </a:rPr>
              <a:t>АС</a:t>
            </a:r>
            <a:r>
              <a:rPr lang="ru-RU" altLang="ru-RU" sz="1600" b="1">
                <a:solidFill>
                  <a:srgbClr val="C50766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altLang="ru-RU" sz="1600" b="1">
                <a:solidFill>
                  <a:srgbClr val="C50766"/>
                </a:solidFill>
                <a:latin typeface="Times New Roman" pitchFamily="18" charset="0"/>
              </a:rPr>
              <a:t>      </a:t>
            </a:r>
            <a:r>
              <a:rPr lang="ru-RU" altLang="ru-RU" sz="1600" b="1">
                <a:solidFill>
                  <a:srgbClr val="C50766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altLang="ru-RU" sz="1600" b="1">
                <a:solidFill>
                  <a:srgbClr val="C50766"/>
                </a:solidFill>
                <a:latin typeface="Times New Roman" pitchFamily="18" charset="0"/>
              </a:rPr>
              <a:t>ОЗ </a:t>
            </a:r>
            <a:r>
              <a:rPr lang="ru-RU" altLang="ru-RU" sz="1600" b="1">
                <a:solidFill>
                  <a:srgbClr val="C50766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altLang="ru-RU" sz="1600" b="1">
                <a:solidFill>
                  <a:srgbClr val="C50766"/>
                </a:solidFill>
                <a:cs typeface="Times New Roman" pitchFamily="18" charset="0"/>
              </a:rPr>
              <a:t>РОС-</a:t>
            </a:r>
            <a:r>
              <a:rPr lang="ru-RU" altLang="ru-RU" sz="1600" b="1">
                <a:solidFill>
                  <a:srgbClr val="C50766"/>
                </a:solidFill>
              </a:rPr>
              <a:t>     </a:t>
            </a:r>
            <a:r>
              <a:rPr lang="ru-RU" altLang="ru-RU" sz="1600" b="1">
                <a:solidFill>
                  <a:srgbClr val="C50766"/>
                </a:solidFill>
                <a:cs typeface="Times New Roman" pitchFamily="18" charset="0"/>
              </a:rPr>
              <a:t>ВОЗ-</a:t>
            </a:r>
            <a:r>
              <a:rPr lang="ru-RU" altLang="ru-RU" sz="1600" b="1">
                <a:solidFill>
                  <a:srgbClr val="C50766"/>
                </a:solidFill>
              </a:rPr>
              <a:t>  </a:t>
            </a:r>
            <a:r>
              <a:rPr lang="ru-RU" altLang="ru-RU" sz="1600" b="1">
                <a:solidFill>
                  <a:srgbClr val="C50766"/>
                </a:solidFill>
                <a:cs typeface="Times New Roman" pitchFamily="18" charset="0"/>
              </a:rPr>
              <a:t>ВОС- </a:t>
            </a:r>
            <a:r>
              <a:rPr lang="ru-RU" altLang="ru-RU" sz="1600" b="1">
                <a:solidFill>
                  <a:srgbClr val="C50766"/>
                </a:solidFill>
              </a:rPr>
              <a:t>    </a:t>
            </a:r>
            <a:r>
              <a:rPr lang="ru-RU" altLang="ru-RU" sz="1600" b="1">
                <a:solidFill>
                  <a:srgbClr val="C50766"/>
                </a:solidFill>
                <a:cs typeface="Times New Roman" pitchFamily="18" charset="0"/>
              </a:rPr>
              <a:t>ВЗ- </a:t>
            </a:r>
            <a:r>
              <a:rPr lang="ru-RU" altLang="ru-RU" sz="1600" b="1">
                <a:solidFill>
                  <a:srgbClr val="C50766"/>
                </a:solidFill>
              </a:rPr>
              <a:t>   </a:t>
            </a:r>
            <a:r>
              <a:rPr lang="ru-RU" altLang="ru-RU" sz="1600" b="1">
                <a:solidFill>
                  <a:srgbClr val="C50766"/>
                </a:solidFill>
                <a:cs typeface="Times New Roman" pitchFamily="18" charset="0"/>
              </a:rPr>
              <a:t>ВС-</a:t>
            </a:r>
            <a:r>
              <a:rPr lang="ru-RU" altLang="ru-RU" sz="1600" b="1">
                <a:solidFill>
                  <a:srgbClr val="C50766"/>
                </a:solidFill>
              </a:rPr>
              <a:t>        </a:t>
            </a:r>
            <a:r>
              <a:rPr lang="ru-RU" altLang="ru-RU" sz="1600" b="1">
                <a:solidFill>
                  <a:srgbClr val="C50766"/>
                </a:solidFill>
                <a:cs typeface="Times New Roman" pitchFamily="18" charset="0"/>
              </a:rPr>
              <a:t>ИЗ-</a:t>
            </a:r>
            <a:r>
              <a:rPr lang="ru-RU" altLang="ru-RU" sz="1600" b="1">
                <a:solidFill>
                  <a:srgbClr val="C50766"/>
                </a:solidFill>
              </a:rPr>
              <a:t> </a:t>
            </a:r>
            <a:r>
              <a:rPr lang="ru-RU" altLang="ru-RU" sz="1600" b="1">
                <a:solidFill>
                  <a:srgbClr val="C50766"/>
                </a:solidFill>
                <a:cs typeface="Times New Roman" pitchFamily="18" charset="0"/>
              </a:rPr>
              <a:t> </a:t>
            </a:r>
            <a:r>
              <a:rPr lang="ru-RU" altLang="ru-RU" sz="1600" b="1">
                <a:solidFill>
                  <a:srgbClr val="C50766"/>
                </a:solidFill>
              </a:rPr>
              <a:t>  </a:t>
            </a:r>
            <a:r>
              <a:rPr lang="ru-RU" altLang="ru-RU" sz="1600" b="1">
                <a:solidFill>
                  <a:srgbClr val="C50766"/>
                </a:solidFill>
                <a:cs typeface="Times New Roman" pitchFamily="18" charset="0"/>
              </a:rPr>
              <a:t>ИС-</a:t>
            </a:r>
            <a:r>
              <a:rPr lang="ru-RU" altLang="ru-RU" sz="1600" b="1">
                <a:solidFill>
                  <a:srgbClr val="C50766"/>
                </a:solidFill>
              </a:rPr>
              <a:t>    </a:t>
            </a:r>
            <a:r>
              <a:rPr lang="ru-RU" altLang="ru-RU" sz="1600" b="1">
                <a:solidFill>
                  <a:srgbClr val="C50766"/>
                </a:solidFill>
                <a:cs typeface="Times New Roman" pitchFamily="18" charset="0"/>
              </a:rPr>
              <a:t>БЕЗ-</a:t>
            </a:r>
            <a:r>
              <a:rPr lang="ru-RU" altLang="ru-RU" sz="1600" b="1">
                <a:solidFill>
                  <a:srgbClr val="C50766"/>
                </a:solidFill>
              </a:rPr>
              <a:t> </a:t>
            </a:r>
            <a:r>
              <a:rPr lang="ru-RU" altLang="ru-RU" sz="1600" b="1">
                <a:solidFill>
                  <a:srgbClr val="C50766"/>
                </a:solidFill>
                <a:cs typeface="Times New Roman" pitchFamily="18" charset="0"/>
              </a:rPr>
              <a:t> </a:t>
            </a:r>
            <a:r>
              <a:rPr lang="ru-RU" altLang="ru-RU" sz="1600" b="1">
                <a:solidFill>
                  <a:srgbClr val="C50766"/>
                </a:solidFill>
              </a:rPr>
              <a:t> </a:t>
            </a:r>
            <a:r>
              <a:rPr lang="ru-RU" altLang="ru-RU" sz="1600" b="1">
                <a:solidFill>
                  <a:srgbClr val="C50766"/>
                </a:solidFill>
                <a:cs typeface="Times New Roman" pitchFamily="18" charset="0"/>
              </a:rPr>
              <a:t>БЕС-ЧРЕЗ-</a:t>
            </a:r>
            <a:r>
              <a:rPr lang="ru-RU" altLang="ru-RU" sz="1600" b="1">
                <a:solidFill>
                  <a:srgbClr val="C50766"/>
                </a:solidFill>
              </a:rPr>
              <a:t> </a:t>
            </a:r>
            <a:r>
              <a:rPr lang="ru-RU" altLang="ru-RU" sz="1600" b="1">
                <a:solidFill>
                  <a:srgbClr val="C50766"/>
                </a:solidFill>
                <a:cs typeface="Times New Roman" pitchFamily="18" charset="0"/>
              </a:rPr>
              <a:t>ЧРЕС-</a:t>
            </a:r>
            <a:r>
              <a:rPr lang="ru-RU" altLang="ru-RU" sz="1600" b="1">
                <a:solidFill>
                  <a:srgbClr val="C50766"/>
                </a:solidFill>
              </a:rPr>
              <a:t> ЧЕРЕЗ- ЧЕРЕС- </a:t>
            </a:r>
            <a:r>
              <a:rPr lang="ru-RU" altLang="ru-RU" sz="1600" b="1">
                <a:solidFill>
                  <a:srgbClr val="C50766"/>
                </a:solidFill>
                <a:cs typeface="Times New Roman" pitchFamily="18" charset="0"/>
              </a:rPr>
              <a:t> НИЗ-</a:t>
            </a:r>
            <a:r>
              <a:rPr lang="ru-RU" altLang="ru-RU" sz="1600" b="1">
                <a:solidFill>
                  <a:srgbClr val="C50766"/>
                </a:solidFill>
              </a:rPr>
              <a:t> </a:t>
            </a:r>
            <a:r>
              <a:rPr lang="ru-RU" altLang="ru-RU" sz="1600" b="1">
                <a:solidFill>
                  <a:srgbClr val="C50766"/>
                </a:solidFill>
                <a:cs typeface="Times New Roman" pitchFamily="18" charset="0"/>
              </a:rPr>
              <a:t>НИС-</a:t>
            </a:r>
            <a:r>
              <a:rPr lang="ru-RU" altLang="ru-RU" sz="1600" b="1"/>
              <a:t> </a:t>
            </a:r>
          </a:p>
        </p:txBody>
      </p:sp>
      <p:sp>
        <p:nvSpPr>
          <p:cNvPr id="10259" name="Text Box 19"/>
          <p:cNvSpPr txBox="1">
            <a:spLocks noChangeArrowheads="1"/>
          </p:cNvSpPr>
          <p:nvPr/>
        </p:nvSpPr>
        <p:spPr bwMode="auto">
          <a:xfrm>
            <a:off x="6858000" y="3200400"/>
            <a:ext cx="1524000" cy="1160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rgbClr val="C50766"/>
                </a:solidFill>
              </a:rPr>
              <a:t>ПРЕ-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rgbClr val="C50766"/>
                </a:solidFill>
              </a:rPr>
              <a:t>ПРИ</a:t>
            </a:r>
            <a:r>
              <a:rPr lang="ru-RU" altLang="ru-RU" sz="2400" b="1">
                <a:solidFill>
                  <a:srgbClr val="C50766"/>
                </a:solidFill>
              </a:rPr>
              <a:t>-</a:t>
            </a:r>
          </a:p>
        </p:txBody>
      </p:sp>
      <p:sp>
        <p:nvSpPr>
          <p:cNvPr id="10261" name="Line 21"/>
          <p:cNvSpPr>
            <a:spLocks noChangeShapeType="1"/>
          </p:cNvSpPr>
          <p:nvPr/>
        </p:nvSpPr>
        <p:spPr bwMode="auto">
          <a:xfrm>
            <a:off x="1447800" y="2438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10262" name="Line 22"/>
          <p:cNvSpPr>
            <a:spLocks noChangeShapeType="1"/>
          </p:cNvSpPr>
          <p:nvPr/>
        </p:nvSpPr>
        <p:spPr bwMode="auto">
          <a:xfrm>
            <a:off x="4267200" y="2438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10263" name="Line 23"/>
          <p:cNvSpPr>
            <a:spLocks noChangeShapeType="1"/>
          </p:cNvSpPr>
          <p:nvPr/>
        </p:nvSpPr>
        <p:spPr bwMode="auto">
          <a:xfrm>
            <a:off x="7391400" y="24384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439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0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0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0" grpId="0" animBg="1"/>
      <p:bldP spid="10258" grpId="0" animBg="1"/>
      <p:bldP spid="10256" grpId="0" animBg="1"/>
      <p:bldP spid="10250" grpId="0" animBg="1"/>
      <p:bldP spid="10249" grpId="0" animBg="1"/>
      <p:bldP spid="10247" grpId="0" animBg="1"/>
      <p:bldP spid="10244" grpId="0" animBg="1"/>
      <p:bldP spid="10242" grpId="0" autoUpdateAnimBg="0"/>
      <p:bldP spid="10243" grpId="0" autoUpdateAnimBg="0"/>
      <p:bldP spid="10246" grpId="0" autoUpdateAnimBg="0"/>
      <p:bldP spid="10248" grpId="0" autoUpdateAnimBg="0"/>
      <p:bldP spid="10251" grpId="0" animBg="1"/>
      <p:bldP spid="10252" grpId="0" animBg="1"/>
      <p:bldP spid="10253" grpId="0" animBg="1"/>
      <p:bldP spid="10254" grpId="0" autoUpdateAnimBg="0"/>
      <p:bldP spid="10257" grpId="0" autoUpdateAnimBg="0"/>
      <p:bldP spid="10259" grpId="0" autoUpdateAnimBg="0"/>
      <p:bldP spid="10261" grpId="0" animBg="1"/>
      <p:bldP spid="10262" grpId="0" animBg="1"/>
      <p:bldP spid="1026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990600" y="5334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ru-RU" altLang="ru-RU" sz="2400"/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762000" y="304800"/>
            <a:ext cx="1219200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000" b="1"/>
              <a:t>РА-  РО-  БЕ-    И-    НИ- ВО-    В-  ЧРЕ- ЧЕРЕ</a:t>
            </a:r>
            <a:r>
              <a:rPr lang="ru-RU" altLang="ru-RU" sz="2400"/>
              <a:t>-</a:t>
            </a: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533400" y="3657600"/>
            <a:ext cx="914400" cy="3748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000" b="1"/>
              <a:t>РА-  РО-  БЕ-    И-    НИ- ВО-    В-  ЧРЕ- ЧЕРЕ</a:t>
            </a:r>
            <a:r>
              <a:rPr lang="ru-RU" altLang="ru-RU" sz="2400"/>
              <a:t>-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ru-RU" altLang="ru-RU" sz="2400"/>
          </a:p>
        </p:txBody>
      </p:sp>
      <p:sp>
        <p:nvSpPr>
          <p:cNvPr id="11270" name="WordArt 6"/>
          <p:cNvSpPr>
            <a:spLocks noChangeArrowheads="1" noChangeShapeType="1" noTextEdit="1"/>
          </p:cNvSpPr>
          <p:nvPr/>
        </p:nvSpPr>
        <p:spPr bwMode="auto">
          <a:xfrm>
            <a:off x="1981200" y="381000"/>
            <a:ext cx="990600" cy="2667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C50766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З</a:t>
            </a:r>
          </a:p>
        </p:txBody>
      </p:sp>
      <p:sp>
        <p:nvSpPr>
          <p:cNvPr id="11271" name="WordArt 7"/>
          <p:cNvSpPr>
            <a:spLocks noChangeArrowheads="1" noChangeShapeType="1" noTextEdit="1"/>
          </p:cNvSpPr>
          <p:nvPr/>
        </p:nvSpPr>
        <p:spPr bwMode="auto">
          <a:xfrm>
            <a:off x="1981200" y="3657600"/>
            <a:ext cx="914400" cy="2667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C50766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</a:t>
            </a:r>
          </a:p>
        </p:txBody>
      </p:sp>
      <p:sp>
        <p:nvSpPr>
          <p:cNvPr id="11272" name="AutoShape 8"/>
          <p:cNvSpPr>
            <a:spLocks/>
          </p:cNvSpPr>
          <p:nvPr/>
        </p:nvSpPr>
        <p:spPr bwMode="auto">
          <a:xfrm>
            <a:off x="3200400" y="304800"/>
            <a:ext cx="1219200" cy="2895600"/>
          </a:xfrm>
          <a:prstGeom prst="rightBrace">
            <a:avLst>
              <a:gd name="adj1" fmla="val 1979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/>
          </a:p>
        </p:txBody>
      </p:sp>
      <p:sp>
        <p:nvSpPr>
          <p:cNvPr id="11273" name="AutoShape 9"/>
          <p:cNvSpPr>
            <a:spLocks/>
          </p:cNvSpPr>
          <p:nvPr/>
        </p:nvSpPr>
        <p:spPr bwMode="auto">
          <a:xfrm>
            <a:off x="3200400" y="3505200"/>
            <a:ext cx="1219200" cy="2895600"/>
          </a:xfrm>
          <a:prstGeom prst="rightBrace">
            <a:avLst>
              <a:gd name="adj1" fmla="val 1979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/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4495800" y="381000"/>
            <a:ext cx="2057400" cy="2468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1800" b="1"/>
              <a:t>ПЕРЕД ГЛАСНЫМИ И ЗВОНКИМИ СОГЛАСНЫМИ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400" b="1" i="1">
                <a:solidFill>
                  <a:srgbClr val="FF0000"/>
                </a:solidFill>
                <a:cs typeface="Times New Roman" pitchFamily="18" charset="0"/>
              </a:rPr>
              <a:t>Б, В, Г, Д, Ж, З, Л ,М, Н, Р.</a:t>
            </a:r>
            <a:r>
              <a:rPr lang="ru-RU" altLang="ru-RU" sz="2400"/>
              <a:t> </a:t>
            </a:r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6477000" y="381000"/>
            <a:ext cx="2286000" cy="351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1600" b="1">
                <a:solidFill>
                  <a:srgbClr val="C50766"/>
                </a:solidFill>
                <a:cs typeface="Times New Roman" pitchFamily="18" charset="0"/>
              </a:rPr>
              <a:t>РАЗ</a:t>
            </a:r>
            <a:r>
              <a:rPr lang="ru-RU" altLang="ru-RU" sz="1600" b="1">
                <a:cs typeface="Times New Roman" pitchFamily="18" charset="0"/>
              </a:rPr>
              <a:t>-БИТЬ</a:t>
            </a:r>
            <a:r>
              <a:rPr lang="ru-RU" altLang="ru-RU" sz="1600" b="1"/>
              <a:t>          </a:t>
            </a:r>
            <a:r>
              <a:rPr lang="ru-RU" altLang="ru-RU" sz="1600" b="1">
                <a:solidFill>
                  <a:srgbClr val="C50766"/>
                </a:solidFill>
                <a:cs typeface="Times New Roman" pitchFamily="18" charset="0"/>
              </a:rPr>
              <a:t>РОЗ</a:t>
            </a:r>
            <a:r>
              <a:rPr lang="ru-RU" altLang="ru-RU" sz="1600" b="1">
                <a:cs typeface="Times New Roman" pitchFamily="18" charset="0"/>
              </a:rPr>
              <a:t>-ЛИВ</a:t>
            </a:r>
          </a:p>
          <a:p>
            <a:pPr algn="just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1600" b="1">
                <a:solidFill>
                  <a:srgbClr val="C50766"/>
                </a:solidFill>
                <a:cs typeface="Times New Roman" pitchFamily="18" charset="0"/>
              </a:rPr>
              <a:t>БЕЗ</a:t>
            </a:r>
            <a:r>
              <a:rPr lang="ru-RU" altLang="ru-RU" sz="1600" b="1">
                <a:cs typeface="Times New Roman" pitchFamily="18" charset="0"/>
              </a:rPr>
              <a:t>-ЛУННАЯ</a:t>
            </a:r>
          </a:p>
          <a:p>
            <a:pPr algn="just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1600" b="1">
                <a:solidFill>
                  <a:srgbClr val="C50766"/>
                </a:solidFill>
                <a:cs typeface="Times New Roman" pitchFamily="18" charset="0"/>
              </a:rPr>
              <a:t>ИЗ</a:t>
            </a:r>
            <a:r>
              <a:rPr lang="ru-RU" altLang="ru-RU" sz="1600" b="1">
                <a:cs typeface="Times New Roman" pitchFamily="18" charset="0"/>
              </a:rPr>
              <a:t>-</a:t>
            </a:r>
            <a:r>
              <a:rPr lang="ru-RU" altLang="ru-RU" sz="1600" b="1"/>
              <a:t>БЕЖАТЬ      </a:t>
            </a:r>
          </a:p>
          <a:p>
            <a:pPr algn="just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1600" b="1">
                <a:solidFill>
                  <a:srgbClr val="C50766"/>
                </a:solidFill>
                <a:cs typeface="Times New Roman" pitchFamily="18" charset="0"/>
              </a:rPr>
              <a:t>НИЗ</a:t>
            </a:r>
            <a:r>
              <a:rPr lang="ru-RU" altLang="ru-RU" sz="1600" b="1">
                <a:cs typeface="Times New Roman" pitchFamily="18" charset="0"/>
              </a:rPr>
              <a:t>-ВЕРГАТЬ</a:t>
            </a:r>
            <a:endParaRPr lang="ru-RU" altLang="ru-RU" sz="1600" b="1"/>
          </a:p>
          <a:p>
            <a:pPr algn="just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1600" b="1">
                <a:solidFill>
                  <a:srgbClr val="C50766"/>
                </a:solidFill>
                <a:cs typeface="Times New Roman" pitchFamily="18" charset="0"/>
              </a:rPr>
              <a:t>ВОЗ-</a:t>
            </a:r>
            <a:r>
              <a:rPr lang="ru-RU" altLang="ru-RU" sz="1600" b="1">
                <a:cs typeface="Times New Roman" pitchFamily="18" charset="0"/>
              </a:rPr>
              <a:t>РОЖДЕНИЕ</a:t>
            </a:r>
          </a:p>
          <a:p>
            <a:pPr algn="just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1600" b="1">
                <a:solidFill>
                  <a:srgbClr val="C50766"/>
                </a:solidFill>
                <a:cs typeface="Times New Roman" pitchFamily="18" charset="0"/>
              </a:rPr>
              <a:t>ВЗ</a:t>
            </a:r>
            <a:r>
              <a:rPr lang="ru-RU" altLang="ru-RU" sz="1600" b="1">
                <a:cs typeface="Times New Roman" pitchFamily="18" charset="0"/>
              </a:rPr>
              <a:t>-РОСЛЕНИЕ</a:t>
            </a:r>
          </a:p>
          <a:p>
            <a:pPr algn="just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1600" b="1">
                <a:solidFill>
                  <a:srgbClr val="C50766"/>
                </a:solidFill>
                <a:cs typeface="Times New Roman" pitchFamily="18" charset="0"/>
              </a:rPr>
              <a:t>ЧРЕЗ</a:t>
            </a:r>
            <a:r>
              <a:rPr lang="ru-RU" altLang="ru-RU" sz="1600" b="1">
                <a:cs typeface="Times New Roman" pitchFamily="18" charset="0"/>
              </a:rPr>
              <a:t>-МЕРНЫЙ</a:t>
            </a:r>
          </a:p>
          <a:p>
            <a:pPr algn="just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ru-RU" altLang="ru-RU" sz="1600" b="1"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ru-RU" altLang="ru-RU" sz="1600" b="1"/>
          </a:p>
        </p:txBody>
      </p:sp>
      <p:sp>
        <p:nvSpPr>
          <p:cNvPr id="11276" name="Text Box 12"/>
          <p:cNvSpPr txBox="1">
            <a:spLocks noChangeArrowheads="1"/>
          </p:cNvSpPr>
          <p:nvPr/>
        </p:nvSpPr>
        <p:spPr bwMode="auto">
          <a:xfrm>
            <a:off x="4495800" y="3429000"/>
            <a:ext cx="1905000" cy="3148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1600" b="1">
                <a:cs typeface="Times New Roman" pitchFamily="18" charset="0"/>
              </a:rPr>
              <a:t>ПЕРЕД</a:t>
            </a:r>
          </a:p>
          <a:p>
            <a:pPr algn="just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1600" b="1">
                <a:cs typeface="Times New Roman" pitchFamily="18" charset="0"/>
              </a:rPr>
              <a:t>ГЛУХИМИ</a:t>
            </a:r>
          </a:p>
          <a:p>
            <a:pPr algn="just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1600" b="1">
                <a:cs typeface="Times New Roman" pitchFamily="18" charset="0"/>
              </a:rPr>
              <a:t>СОГЛАСНЫМИ</a:t>
            </a:r>
          </a:p>
          <a:p>
            <a:pPr algn="just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1600" b="1">
                <a:solidFill>
                  <a:srgbClr val="FF0000"/>
                </a:solidFill>
                <a:cs typeface="Times New Roman" pitchFamily="18" charset="0"/>
              </a:rPr>
              <a:t>К, П, С, Т, Ф,</a:t>
            </a:r>
          </a:p>
          <a:p>
            <a:pPr algn="just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1600" b="1">
                <a:solidFill>
                  <a:srgbClr val="FF0000"/>
                </a:solidFill>
                <a:cs typeface="Times New Roman" pitchFamily="18" charset="0"/>
              </a:rPr>
              <a:t> Ч, Х, Ш, Щ, Ц, </a:t>
            </a:r>
          </a:p>
          <a:p>
            <a:pPr algn="just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1600" b="1">
                <a:solidFill>
                  <a:srgbClr val="FF0000"/>
                </a:solidFill>
                <a:cs typeface="Times New Roman" pitchFamily="18" charset="0"/>
              </a:rPr>
              <a:t> </a:t>
            </a:r>
            <a:endParaRPr lang="ru-RU" altLang="ru-RU" sz="1600" b="1">
              <a:cs typeface="Times New Roman" pitchFamily="18" charset="0"/>
            </a:endParaRPr>
          </a:p>
          <a:p>
            <a:pPr algn="just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1600" b="1">
                <a:cs typeface="Times New Roman" pitchFamily="18" charset="0"/>
              </a:rPr>
              <a:t>-</a:t>
            </a:r>
            <a:r>
              <a:rPr lang="ru-RU" altLang="ru-RU" sz="1600" b="1">
                <a:solidFill>
                  <a:srgbClr val="0000FF"/>
                </a:solidFill>
                <a:cs typeface="Times New Roman" pitchFamily="18" charset="0"/>
              </a:rPr>
              <a:t>СТЕПКА, ХОЧЕШЬ ЩЕЦ? </a:t>
            </a:r>
            <a:endParaRPr lang="ru-RU" altLang="ru-RU" sz="1600" b="1"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1600" b="1">
                <a:solidFill>
                  <a:srgbClr val="0000FF"/>
                </a:solidFill>
                <a:cs typeface="Times New Roman" pitchFamily="18" charset="0"/>
              </a:rPr>
              <a:t>- ФИ.</a:t>
            </a:r>
            <a:endParaRPr lang="ru-RU" altLang="ru-RU" sz="1600" b="1"/>
          </a:p>
        </p:txBody>
      </p:sp>
      <p:sp>
        <p:nvSpPr>
          <p:cNvPr id="11277" name="Text Box 13"/>
          <p:cNvSpPr txBox="1">
            <a:spLocks noChangeArrowheads="1"/>
          </p:cNvSpPr>
          <p:nvPr/>
        </p:nvSpPr>
        <p:spPr bwMode="auto">
          <a:xfrm>
            <a:off x="6477000" y="3429000"/>
            <a:ext cx="2209800" cy="327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1600" b="1">
                <a:solidFill>
                  <a:srgbClr val="C50766"/>
                </a:solidFill>
                <a:cs typeface="Times New Roman" pitchFamily="18" charset="0"/>
              </a:rPr>
              <a:t>РАС</a:t>
            </a:r>
            <a:r>
              <a:rPr lang="ru-RU" altLang="ru-RU" sz="1600" b="1">
                <a:cs typeface="Times New Roman" pitchFamily="18" charset="0"/>
              </a:rPr>
              <a:t>-ПИСАНИЕ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1600" b="1">
                <a:solidFill>
                  <a:srgbClr val="C50766"/>
                </a:solidFill>
                <a:cs typeface="Times New Roman" pitchFamily="18" charset="0"/>
              </a:rPr>
              <a:t>РОС</a:t>
            </a:r>
            <a:r>
              <a:rPr lang="ru-RU" altLang="ru-RU" sz="1600" b="1">
                <a:cs typeface="Times New Roman" pitchFamily="18" charset="0"/>
              </a:rPr>
              <a:t>-ПИСЬ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1600" b="1">
                <a:solidFill>
                  <a:srgbClr val="C50766"/>
                </a:solidFill>
                <a:cs typeface="Times New Roman" pitchFamily="18" charset="0"/>
              </a:rPr>
              <a:t>БЕС</a:t>
            </a:r>
            <a:r>
              <a:rPr lang="ru-RU" altLang="ru-RU" sz="1600" b="1">
                <a:cs typeface="Times New Roman" pitchFamily="18" charset="0"/>
              </a:rPr>
              <a:t>-СОННЫЙ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1600" b="1">
                <a:solidFill>
                  <a:srgbClr val="C50766"/>
                </a:solidFill>
                <a:cs typeface="Times New Roman" pitchFamily="18" charset="0"/>
              </a:rPr>
              <a:t>ИС</a:t>
            </a:r>
            <a:r>
              <a:rPr lang="ru-RU" altLang="ru-RU" sz="1600" b="1">
                <a:cs typeface="Times New Roman" pitchFamily="18" charset="0"/>
              </a:rPr>
              <a:t>-ПРАВИТЬ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1600" b="1">
                <a:solidFill>
                  <a:srgbClr val="C50766"/>
                </a:solidFill>
                <a:cs typeface="Times New Roman" pitchFamily="18" charset="0"/>
              </a:rPr>
              <a:t>ВОС</a:t>
            </a:r>
            <a:r>
              <a:rPr lang="ru-RU" altLang="ru-RU" sz="1600" b="1">
                <a:cs typeface="Times New Roman" pitchFamily="18" charset="0"/>
              </a:rPr>
              <a:t>-СТАНОВИТЬ</a:t>
            </a:r>
            <a:endParaRPr lang="ru-RU" altLang="ru-RU" sz="1600" b="1"/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1600" b="1">
                <a:solidFill>
                  <a:srgbClr val="C50766"/>
                </a:solidFill>
                <a:cs typeface="Times New Roman" pitchFamily="18" charset="0"/>
              </a:rPr>
              <a:t>НИС</a:t>
            </a:r>
            <a:r>
              <a:rPr lang="ru-RU" altLang="ru-RU" sz="1600" b="1">
                <a:cs typeface="Times New Roman" pitchFamily="18" charset="0"/>
              </a:rPr>
              <a:t>-ПАДАТЬ</a:t>
            </a:r>
            <a:endParaRPr lang="ru-RU" altLang="ru-RU" sz="1600" b="1"/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1600" b="1">
                <a:solidFill>
                  <a:srgbClr val="C50766"/>
                </a:solidFill>
                <a:cs typeface="Times New Roman" pitchFamily="18" charset="0"/>
              </a:rPr>
              <a:t>ВС</a:t>
            </a:r>
            <a:r>
              <a:rPr lang="ru-RU" altLang="ru-RU" sz="1600" b="1">
                <a:cs typeface="Times New Roman" pitchFamily="18" charset="0"/>
              </a:rPr>
              <a:t>-ПЫХНУТЬ</a:t>
            </a:r>
            <a:endParaRPr lang="ru-RU" altLang="ru-RU" sz="1600" b="1">
              <a:solidFill>
                <a:srgbClr val="C50766"/>
              </a:solidFill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1600" b="1">
                <a:solidFill>
                  <a:srgbClr val="C50766"/>
                </a:solidFill>
                <a:cs typeface="Times New Roman" pitchFamily="18" charset="0"/>
              </a:rPr>
              <a:t>ЧЕРЕС</a:t>
            </a:r>
            <a:r>
              <a:rPr lang="ru-RU" altLang="ru-RU" sz="1600" b="1">
                <a:cs typeface="Times New Roman" pitchFamily="18" charset="0"/>
              </a:rPr>
              <a:t>-ЧУР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ru-RU" altLang="ru-RU" sz="1600" b="1"/>
          </a:p>
        </p:txBody>
      </p:sp>
      <p:sp>
        <p:nvSpPr>
          <p:cNvPr id="11278" name="AutoShape 14"/>
          <p:cNvSpPr>
            <a:spLocks/>
          </p:cNvSpPr>
          <p:nvPr/>
        </p:nvSpPr>
        <p:spPr bwMode="auto">
          <a:xfrm>
            <a:off x="5410200" y="304800"/>
            <a:ext cx="1676400" cy="3048000"/>
          </a:xfrm>
          <a:prstGeom prst="rightBrace">
            <a:avLst>
              <a:gd name="adj1" fmla="val 1515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/>
          </a:p>
        </p:txBody>
      </p:sp>
      <p:sp>
        <p:nvSpPr>
          <p:cNvPr id="11279" name="AutoShape 15"/>
          <p:cNvSpPr>
            <a:spLocks/>
          </p:cNvSpPr>
          <p:nvPr/>
        </p:nvSpPr>
        <p:spPr bwMode="auto">
          <a:xfrm>
            <a:off x="5334000" y="3429000"/>
            <a:ext cx="1676400" cy="3048000"/>
          </a:xfrm>
          <a:prstGeom prst="rightBrace">
            <a:avLst>
              <a:gd name="adj1" fmla="val 1515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/>
          </a:p>
        </p:txBody>
      </p:sp>
    </p:spTree>
    <p:extLst>
      <p:ext uri="{BB962C8B-B14F-4D97-AF65-F5344CB8AC3E}">
        <p14:creationId xmlns:p14="http://schemas.microsoft.com/office/powerpoint/2010/main" val="1186469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utoUpdateAnimBg="0"/>
      <p:bldP spid="11267" grpId="0" autoUpdateAnimBg="0"/>
      <p:bldP spid="11268" grpId="0" autoUpdateAnimBg="0"/>
      <p:bldP spid="11270" grpId="0" animBg="1"/>
      <p:bldP spid="11271" grpId="0" animBg="1"/>
      <p:bldP spid="11272" grpId="0" animBg="1"/>
      <p:bldP spid="11273" grpId="0" animBg="1"/>
      <p:bldP spid="11274" grpId="0" autoUpdateAnimBg="0"/>
      <p:bldP spid="11275" grpId="0" autoUpdateAnimBg="0"/>
      <p:bldP spid="11276" grpId="0" autoUpdateAnimBg="0"/>
      <p:bldP spid="11277" grpId="0" autoUpdateAnimBg="0"/>
      <p:bldP spid="11278" grpId="0" animBg="1"/>
      <p:bldP spid="1127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8" name="Rectangle 40"/>
          <p:cNvSpPr>
            <a:spLocks noChangeArrowheads="1"/>
          </p:cNvSpPr>
          <p:nvPr/>
        </p:nvSpPr>
        <p:spPr bwMode="auto">
          <a:xfrm>
            <a:off x="5562600" y="4648200"/>
            <a:ext cx="2590800" cy="1828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/>
          </a:p>
        </p:txBody>
      </p:sp>
      <p:sp>
        <p:nvSpPr>
          <p:cNvPr id="12325" name="Rectangle 37"/>
          <p:cNvSpPr>
            <a:spLocks noChangeArrowheads="1"/>
          </p:cNvSpPr>
          <p:nvPr/>
        </p:nvSpPr>
        <p:spPr bwMode="auto">
          <a:xfrm>
            <a:off x="7010400" y="381000"/>
            <a:ext cx="1905000" cy="3124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/>
          </a:p>
        </p:txBody>
      </p:sp>
      <p:sp>
        <p:nvSpPr>
          <p:cNvPr id="12318" name="AutoShape 30"/>
          <p:cNvSpPr>
            <a:spLocks noChangeArrowheads="1"/>
          </p:cNvSpPr>
          <p:nvPr/>
        </p:nvSpPr>
        <p:spPr bwMode="auto">
          <a:xfrm>
            <a:off x="2133600" y="3733800"/>
            <a:ext cx="5486400" cy="762000"/>
          </a:xfrm>
          <a:prstGeom prst="octagon">
            <a:avLst>
              <a:gd name="adj" fmla="val 29287"/>
            </a:avLst>
          </a:prstGeom>
          <a:solidFill>
            <a:srgbClr val="E8FDC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/>
          </a:p>
        </p:txBody>
      </p:sp>
      <p:sp>
        <p:nvSpPr>
          <p:cNvPr id="12312" name="Oval 24"/>
          <p:cNvSpPr>
            <a:spLocks noChangeArrowheads="1"/>
          </p:cNvSpPr>
          <p:nvPr/>
        </p:nvSpPr>
        <p:spPr bwMode="auto">
          <a:xfrm>
            <a:off x="3352800" y="5867400"/>
            <a:ext cx="1828800" cy="990600"/>
          </a:xfrm>
          <a:prstGeom prst="ellipse">
            <a:avLst/>
          </a:prstGeom>
          <a:solidFill>
            <a:srgbClr val="F4FC88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/>
          </a:p>
        </p:txBody>
      </p:sp>
      <p:sp>
        <p:nvSpPr>
          <p:cNvPr id="12311" name="Oval 23"/>
          <p:cNvSpPr>
            <a:spLocks noChangeArrowheads="1"/>
          </p:cNvSpPr>
          <p:nvPr/>
        </p:nvSpPr>
        <p:spPr bwMode="auto">
          <a:xfrm>
            <a:off x="3429000" y="4724400"/>
            <a:ext cx="1828800" cy="990600"/>
          </a:xfrm>
          <a:prstGeom prst="ellipse">
            <a:avLst/>
          </a:prstGeom>
          <a:solidFill>
            <a:srgbClr val="F4FC88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/>
          </a:p>
        </p:txBody>
      </p:sp>
      <p:sp>
        <p:nvSpPr>
          <p:cNvPr id="12302" name="AutoShape 14"/>
          <p:cNvSpPr>
            <a:spLocks noChangeArrowheads="1"/>
          </p:cNvSpPr>
          <p:nvPr/>
        </p:nvSpPr>
        <p:spPr bwMode="auto">
          <a:xfrm>
            <a:off x="2590800" y="2971800"/>
            <a:ext cx="4191000" cy="685800"/>
          </a:xfrm>
          <a:prstGeom prst="octagon">
            <a:avLst>
              <a:gd name="adj" fmla="val 29287"/>
            </a:avLst>
          </a:prstGeom>
          <a:solidFill>
            <a:srgbClr val="E8FDC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/>
          </a:p>
        </p:txBody>
      </p:sp>
      <p:sp>
        <p:nvSpPr>
          <p:cNvPr id="12301" name="AutoShape 13"/>
          <p:cNvSpPr>
            <a:spLocks noChangeArrowheads="1"/>
          </p:cNvSpPr>
          <p:nvPr/>
        </p:nvSpPr>
        <p:spPr bwMode="auto">
          <a:xfrm>
            <a:off x="2743200" y="2057400"/>
            <a:ext cx="4267200" cy="762000"/>
          </a:xfrm>
          <a:prstGeom prst="octagon">
            <a:avLst>
              <a:gd name="adj" fmla="val 29287"/>
            </a:avLst>
          </a:prstGeom>
          <a:solidFill>
            <a:srgbClr val="E8FDC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/>
          </a:p>
        </p:txBody>
      </p:sp>
      <p:sp>
        <p:nvSpPr>
          <p:cNvPr id="12300" name="AutoShape 12"/>
          <p:cNvSpPr>
            <a:spLocks noChangeArrowheads="1"/>
          </p:cNvSpPr>
          <p:nvPr/>
        </p:nvSpPr>
        <p:spPr bwMode="auto">
          <a:xfrm>
            <a:off x="2590800" y="1219200"/>
            <a:ext cx="4343400" cy="685800"/>
          </a:xfrm>
          <a:prstGeom prst="octagon">
            <a:avLst>
              <a:gd name="adj" fmla="val 29287"/>
            </a:avLst>
          </a:prstGeom>
          <a:solidFill>
            <a:srgbClr val="E8FDC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/>
          </a:p>
        </p:txBody>
      </p:sp>
      <p:sp>
        <p:nvSpPr>
          <p:cNvPr id="12299" name="AutoShape 11"/>
          <p:cNvSpPr>
            <a:spLocks noChangeArrowheads="1"/>
          </p:cNvSpPr>
          <p:nvPr/>
        </p:nvSpPr>
        <p:spPr bwMode="auto">
          <a:xfrm>
            <a:off x="2514600" y="228600"/>
            <a:ext cx="4419600" cy="838200"/>
          </a:xfrm>
          <a:prstGeom prst="octagon">
            <a:avLst>
              <a:gd name="adj" fmla="val 29287"/>
            </a:avLst>
          </a:prstGeom>
          <a:solidFill>
            <a:srgbClr val="E8FDC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381000" y="4876800"/>
            <a:ext cx="2362200" cy="1143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/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304800" y="1371600"/>
            <a:ext cx="2057400" cy="1676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/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457200" y="1447800"/>
            <a:ext cx="15240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400"/>
              <a:t>     </a:t>
            </a:r>
            <a:r>
              <a:rPr lang="ru-RU" altLang="ru-RU" sz="3600" b="1"/>
              <a:t>ПРИ-</a:t>
            </a:r>
            <a:r>
              <a:rPr lang="ru-RU" altLang="ru-RU" sz="2400" b="1"/>
              <a:t> 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2819400" y="304800"/>
            <a:ext cx="4572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1800" b="1"/>
              <a:t>Близость, пространственная смежность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2895600" y="1295400"/>
            <a:ext cx="4038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1800" b="1"/>
              <a:t>Прибавление, присоединение, приближение</a:t>
            </a: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3124200" y="2209800"/>
            <a:ext cx="3124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1800" b="1"/>
              <a:t>Совершение действия не в полной мере</a:t>
            </a:r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1143000" y="5029200"/>
            <a:ext cx="1371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3600" b="1"/>
              <a:t>ПРЕ-</a:t>
            </a:r>
          </a:p>
        </p:txBody>
      </p:sp>
      <p:sp>
        <p:nvSpPr>
          <p:cNvPr id="12309" name="Text Box 21"/>
          <p:cNvSpPr txBox="1">
            <a:spLocks noChangeArrowheads="1"/>
          </p:cNvSpPr>
          <p:nvPr/>
        </p:nvSpPr>
        <p:spPr bwMode="auto">
          <a:xfrm>
            <a:off x="3352800" y="48768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400" b="1"/>
              <a:t>= ОЧЕНЬ</a:t>
            </a:r>
          </a:p>
        </p:txBody>
      </p:sp>
      <p:sp>
        <p:nvSpPr>
          <p:cNvPr id="12310" name="Text Box 22"/>
          <p:cNvSpPr txBox="1">
            <a:spLocks noChangeArrowheads="1"/>
          </p:cNvSpPr>
          <p:nvPr/>
        </p:nvSpPr>
        <p:spPr bwMode="auto">
          <a:xfrm>
            <a:off x="3581400" y="5867400"/>
            <a:ext cx="2438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400" b="1"/>
              <a:t>= ПЕРЕ-</a:t>
            </a:r>
          </a:p>
        </p:txBody>
      </p:sp>
      <p:sp>
        <p:nvSpPr>
          <p:cNvPr id="12313" name="Line 25"/>
          <p:cNvSpPr>
            <a:spLocks noChangeShapeType="1"/>
          </p:cNvSpPr>
          <p:nvPr/>
        </p:nvSpPr>
        <p:spPr bwMode="auto">
          <a:xfrm flipV="1">
            <a:off x="2819400" y="4876800"/>
            <a:ext cx="6858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12314" name="Line 26"/>
          <p:cNvSpPr>
            <a:spLocks noChangeShapeType="1"/>
          </p:cNvSpPr>
          <p:nvPr/>
        </p:nvSpPr>
        <p:spPr bwMode="auto">
          <a:xfrm>
            <a:off x="2667000" y="5410200"/>
            <a:ext cx="6096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12316" name="Text Box 28"/>
          <p:cNvSpPr txBox="1">
            <a:spLocks noChangeArrowheads="1"/>
          </p:cNvSpPr>
          <p:nvPr/>
        </p:nvSpPr>
        <p:spPr bwMode="auto">
          <a:xfrm>
            <a:off x="3048000" y="3048000"/>
            <a:ext cx="3276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1800" b="1"/>
              <a:t>Совершение действия в полной мере, до конца</a:t>
            </a:r>
          </a:p>
        </p:txBody>
      </p:sp>
      <p:sp>
        <p:nvSpPr>
          <p:cNvPr id="12317" name="Text Box 29"/>
          <p:cNvSpPr txBox="1">
            <a:spLocks noChangeArrowheads="1"/>
          </p:cNvSpPr>
          <p:nvPr/>
        </p:nvSpPr>
        <p:spPr bwMode="auto">
          <a:xfrm>
            <a:off x="2209800" y="3733800"/>
            <a:ext cx="5410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1800" b="1"/>
              <a:t>Совершение действия, предусмотренного в чьих-либо интересах</a:t>
            </a:r>
          </a:p>
        </p:txBody>
      </p:sp>
      <p:sp>
        <p:nvSpPr>
          <p:cNvPr id="12319" name="Line 31"/>
          <p:cNvSpPr>
            <a:spLocks noChangeShapeType="1"/>
          </p:cNvSpPr>
          <p:nvPr/>
        </p:nvSpPr>
        <p:spPr bwMode="auto">
          <a:xfrm flipV="1">
            <a:off x="2438400" y="914400"/>
            <a:ext cx="15240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12320" name="Line 32"/>
          <p:cNvSpPr>
            <a:spLocks noChangeShapeType="1"/>
          </p:cNvSpPr>
          <p:nvPr/>
        </p:nvSpPr>
        <p:spPr bwMode="auto">
          <a:xfrm flipV="1">
            <a:off x="2362200" y="1828800"/>
            <a:ext cx="3048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12321" name="Line 33"/>
          <p:cNvSpPr>
            <a:spLocks noChangeShapeType="1"/>
          </p:cNvSpPr>
          <p:nvPr/>
        </p:nvSpPr>
        <p:spPr bwMode="auto">
          <a:xfrm>
            <a:off x="2438400" y="2209800"/>
            <a:ext cx="228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12322" name="Line 34"/>
          <p:cNvSpPr>
            <a:spLocks noChangeShapeType="1"/>
          </p:cNvSpPr>
          <p:nvPr/>
        </p:nvSpPr>
        <p:spPr bwMode="auto">
          <a:xfrm>
            <a:off x="2362200" y="2286000"/>
            <a:ext cx="2286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12323" name="Line 35"/>
          <p:cNvSpPr>
            <a:spLocks noChangeShapeType="1"/>
          </p:cNvSpPr>
          <p:nvPr/>
        </p:nvSpPr>
        <p:spPr bwMode="auto">
          <a:xfrm>
            <a:off x="2362200" y="2438400"/>
            <a:ext cx="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12324" name="Text Box 36"/>
          <p:cNvSpPr txBox="1">
            <a:spLocks noChangeArrowheads="1"/>
          </p:cNvSpPr>
          <p:nvPr/>
        </p:nvSpPr>
        <p:spPr bwMode="auto">
          <a:xfrm>
            <a:off x="6934200" y="533400"/>
            <a:ext cx="1981200" cy="2563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1800" b="1" i="1">
                <a:solidFill>
                  <a:srgbClr val="C50766"/>
                </a:solidFill>
              </a:rPr>
              <a:t>При</a:t>
            </a:r>
            <a:r>
              <a:rPr lang="ru-RU" altLang="ru-RU" sz="1800" b="1" i="1"/>
              <a:t>усадебный</a:t>
            </a:r>
            <a:r>
              <a:rPr lang="ru-RU" altLang="ru-RU" sz="1800" b="1" i="1">
                <a:solidFill>
                  <a:srgbClr val="C50766"/>
                </a:solidFill>
              </a:rPr>
              <a:t> при</a:t>
            </a:r>
            <a:r>
              <a:rPr lang="ru-RU" altLang="ru-RU" sz="1800" b="1" i="1"/>
              <a:t>гнать</a:t>
            </a:r>
            <a:r>
              <a:rPr lang="ru-RU" altLang="ru-RU" sz="1800" b="1" i="1">
                <a:solidFill>
                  <a:srgbClr val="C50766"/>
                </a:solidFill>
              </a:rPr>
              <a:t>, при</a:t>
            </a:r>
            <a:r>
              <a:rPr lang="ru-RU" altLang="ru-RU" sz="1800" b="1" i="1"/>
              <a:t>строить</a:t>
            </a:r>
            <a:r>
              <a:rPr lang="ru-RU" altLang="ru-RU" sz="1800" b="1" i="1">
                <a:solidFill>
                  <a:srgbClr val="C50766"/>
                </a:solidFill>
              </a:rPr>
              <a:t>, при</a:t>
            </a:r>
            <a:r>
              <a:rPr lang="ru-RU" altLang="ru-RU" sz="1800" b="1" i="1"/>
              <a:t>держать</a:t>
            </a:r>
            <a:r>
              <a:rPr lang="ru-RU" altLang="ru-RU" sz="1800" b="1" i="1">
                <a:solidFill>
                  <a:srgbClr val="C50766"/>
                </a:solidFill>
              </a:rPr>
              <a:t> при</a:t>
            </a:r>
            <a:r>
              <a:rPr lang="ru-RU" altLang="ru-RU" sz="1800" b="1" i="1"/>
              <a:t>дать</a:t>
            </a:r>
            <a:r>
              <a:rPr lang="ru-RU" altLang="ru-RU" sz="1800" b="1" i="1">
                <a:solidFill>
                  <a:srgbClr val="C50766"/>
                </a:solidFill>
              </a:rPr>
              <a:t> при</a:t>
            </a:r>
            <a:r>
              <a:rPr lang="ru-RU" altLang="ru-RU" sz="1800" b="1" i="1"/>
              <a:t>стегнуть</a:t>
            </a:r>
            <a:r>
              <a:rPr lang="ru-RU" altLang="ru-RU" sz="1800" b="1" i="1">
                <a:solidFill>
                  <a:srgbClr val="C50766"/>
                </a:solidFill>
              </a:rPr>
              <a:t> при</a:t>
            </a:r>
            <a:r>
              <a:rPr lang="ru-RU" altLang="ru-RU" sz="1800" b="1" i="1"/>
              <a:t>беречь</a:t>
            </a:r>
            <a:r>
              <a:rPr lang="ru-RU" altLang="ru-RU" sz="1800" b="1" i="1">
                <a:solidFill>
                  <a:srgbClr val="C50766"/>
                </a:solidFill>
              </a:rPr>
              <a:t> при</a:t>
            </a:r>
            <a:r>
              <a:rPr lang="ru-RU" altLang="ru-RU" sz="1800" b="1" i="1"/>
              <a:t>украсить</a:t>
            </a:r>
            <a:r>
              <a:rPr lang="ru-RU" altLang="ru-RU" sz="1800" b="1" i="1">
                <a:solidFill>
                  <a:srgbClr val="C50766"/>
                </a:solidFill>
              </a:rPr>
              <a:t> при</a:t>
            </a:r>
            <a:r>
              <a:rPr lang="ru-RU" altLang="ru-RU" sz="1800" b="1" i="1"/>
              <a:t>прятать</a:t>
            </a:r>
          </a:p>
        </p:txBody>
      </p:sp>
      <p:sp>
        <p:nvSpPr>
          <p:cNvPr id="12326" name="Text Box 38"/>
          <p:cNvSpPr txBox="1">
            <a:spLocks noChangeArrowheads="1"/>
          </p:cNvSpPr>
          <p:nvPr/>
        </p:nvSpPr>
        <p:spPr bwMode="auto">
          <a:xfrm>
            <a:off x="5486400" y="4800600"/>
            <a:ext cx="3124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ru-RU" altLang="ru-RU" sz="2400"/>
          </a:p>
        </p:txBody>
      </p:sp>
      <p:sp>
        <p:nvSpPr>
          <p:cNvPr id="12327" name="Text Box 39"/>
          <p:cNvSpPr txBox="1">
            <a:spLocks noChangeArrowheads="1"/>
          </p:cNvSpPr>
          <p:nvPr/>
        </p:nvSpPr>
        <p:spPr bwMode="auto">
          <a:xfrm>
            <a:off x="5715000" y="4800600"/>
            <a:ext cx="28194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000" b="1" i="1">
                <a:solidFill>
                  <a:srgbClr val="C50766"/>
                </a:solidFill>
              </a:rPr>
              <a:t>Пре</a:t>
            </a:r>
            <a:r>
              <a:rPr lang="ru-RU" altLang="ru-RU" sz="2000" b="1" i="1"/>
              <a:t>мудрый </a:t>
            </a:r>
            <a:r>
              <a:rPr lang="ru-RU" altLang="ru-RU" sz="2000" b="1" i="1">
                <a:solidFill>
                  <a:srgbClr val="C50766"/>
                </a:solidFill>
              </a:rPr>
              <a:t>пре</a:t>
            </a:r>
            <a:r>
              <a:rPr lang="ru-RU" altLang="ru-RU" sz="2000" b="1" i="1"/>
              <a:t>увеличить</a:t>
            </a:r>
            <a:r>
              <a:rPr lang="ru-RU" altLang="ru-RU" sz="2000" b="1" i="1">
                <a:solidFill>
                  <a:srgbClr val="C50766"/>
                </a:solidFill>
              </a:rPr>
              <a:t> пре</a:t>
            </a:r>
            <a:r>
              <a:rPr lang="ru-RU" altLang="ru-RU" sz="2000" b="1" i="1"/>
              <a:t>одолеть </a:t>
            </a:r>
            <a:r>
              <a:rPr lang="ru-RU" altLang="ru-RU" sz="2000" b="1" i="1">
                <a:solidFill>
                  <a:srgbClr val="C50766"/>
                </a:solidFill>
              </a:rPr>
              <a:t>пре</a:t>
            </a:r>
            <a:r>
              <a:rPr lang="ru-RU" altLang="ru-RU" sz="2000" b="1" i="1"/>
              <a:t>граждать</a:t>
            </a:r>
          </a:p>
        </p:txBody>
      </p:sp>
    </p:spTree>
    <p:extLst>
      <p:ext uri="{BB962C8B-B14F-4D97-AF65-F5344CB8AC3E}">
        <p14:creationId xmlns:p14="http://schemas.microsoft.com/office/powerpoint/2010/main" val="848930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2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7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2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7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2" dur="500"/>
                                        <p:tgtEl>
                                          <p:spTgt spid="12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7" dur="500"/>
                                        <p:tgtEl>
                                          <p:spTgt spid="12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2" dur="500"/>
                                        <p:tgtEl>
                                          <p:spTgt spid="12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7" dur="500"/>
                                        <p:tgtEl>
                                          <p:spTgt spid="12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2" dur="500"/>
                                        <p:tgtEl>
                                          <p:spTgt spid="12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7" dur="500"/>
                                        <p:tgtEl>
                                          <p:spTgt spid="12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82" dur="500"/>
                                        <p:tgtEl>
                                          <p:spTgt spid="12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87" dur="500"/>
                                        <p:tgtEl>
                                          <p:spTgt spid="12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92" dur="500"/>
                                        <p:tgtEl>
                                          <p:spTgt spid="12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97" dur="500"/>
                                        <p:tgtEl>
                                          <p:spTgt spid="12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2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7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2" dur="5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7" dur="50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2" dur="5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7" dur="5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2" dur="500"/>
                                        <p:tgtEl>
                                          <p:spTgt spid="12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7" dur="500"/>
                                        <p:tgtEl>
                                          <p:spTgt spid="12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42" dur="500"/>
                                        <p:tgtEl>
                                          <p:spTgt spid="12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47" dur="500"/>
                                        <p:tgtEl>
                                          <p:spTgt spid="12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 nodeType="clickPar">
                      <p:stCondLst>
                        <p:cond delay="indefinite"/>
                      </p:stCondLst>
                      <p:childTnLst>
                        <p:par>
                          <p:cTn id="1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12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12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28" grpId="0" animBg="1"/>
      <p:bldP spid="12325" grpId="0" animBg="1"/>
      <p:bldP spid="12318" grpId="0" animBg="1"/>
      <p:bldP spid="12312" grpId="0" animBg="1"/>
      <p:bldP spid="12311" grpId="0" animBg="1"/>
      <p:bldP spid="12302" grpId="0" animBg="1" autoUpdateAnimBg="0"/>
      <p:bldP spid="12301" grpId="0" animBg="1"/>
      <p:bldP spid="12300" grpId="0" animBg="1"/>
      <p:bldP spid="12299" grpId="0" animBg="1"/>
      <p:bldP spid="12298" grpId="0" animBg="1"/>
      <p:bldP spid="12290" grpId="0" animBg="1"/>
      <p:bldP spid="12291" grpId="0" autoUpdateAnimBg="0"/>
      <p:bldP spid="12293" grpId="0" autoUpdateAnimBg="0"/>
      <p:bldP spid="12294" grpId="0" autoUpdateAnimBg="0"/>
      <p:bldP spid="12295" grpId="0" autoUpdateAnimBg="0"/>
      <p:bldP spid="12297" grpId="0" autoUpdateAnimBg="0"/>
      <p:bldP spid="12309" grpId="0" autoUpdateAnimBg="0"/>
      <p:bldP spid="12310" grpId="0" autoUpdateAnimBg="0"/>
      <p:bldP spid="12313" grpId="0" animBg="1"/>
      <p:bldP spid="12314" grpId="0" animBg="1"/>
      <p:bldP spid="12316" grpId="0" autoUpdateAnimBg="0"/>
      <p:bldP spid="12317" grpId="0" autoUpdateAnimBg="0"/>
      <p:bldP spid="12319" grpId="0" animBg="1"/>
      <p:bldP spid="12320" grpId="0" animBg="1"/>
      <p:bldP spid="12321" grpId="0" animBg="1"/>
      <p:bldP spid="12322" grpId="0" animBg="1"/>
      <p:bldP spid="12323" grpId="0" animBg="1"/>
      <p:bldP spid="12324" grpId="0" autoUpdateAnimBg="0"/>
      <p:bldP spid="12326" grpId="0" autoUpdateAnimBg="0"/>
      <p:bldP spid="12327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990600" y="457200"/>
            <a:ext cx="7162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3600" b="1">
                <a:solidFill>
                  <a:schemeClr val="hlink"/>
                </a:solidFill>
              </a:rPr>
              <a:t>ЗАПОМНИ!</a:t>
            </a: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762000" y="1371600"/>
            <a:ext cx="4343400" cy="610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800" b="1" i="1">
                <a:solidFill>
                  <a:srgbClr val="C50766"/>
                </a:solidFill>
                <a:latin typeface="Times New Roman" pitchFamily="18" charset="0"/>
                <a:cs typeface="Times New Roman" pitchFamily="18" charset="0"/>
              </a:rPr>
              <a:t>Пре</a:t>
            </a:r>
            <a:r>
              <a:rPr lang="ru-RU" altLang="ru-RU" sz="2800" b="1" i="1">
                <a:latin typeface="Times New Roman" pitchFamily="18" charset="0"/>
                <a:cs typeface="Times New Roman" pitchFamily="18" charset="0"/>
              </a:rPr>
              <a:t>следовать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800" b="1" i="1">
                <a:solidFill>
                  <a:srgbClr val="C50766"/>
                </a:solidFill>
                <a:cs typeface="Times New Roman" pitchFamily="18" charset="0"/>
              </a:rPr>
              <a:t>Пре</a:t>
            </a:r>
            <a:r>
              <a:rPr lang="ru-RU" altLang="ru-RU" sz="2800" b="1" i="1">
                <a:cs typeface="Times New Roman" pitchFamily="18" charset="0"/>
              </a:rPr>
              <a:t>пятствие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800" b="1" i="1">
                <a:solidFill>
                  <a:srgbClr val="C50766"/>
                </a:solidFill>
                <a:cs typeface="Times New Roman" pitchFamily="18" charset="0"/>
              </a:rPr>
              <a:t>Пре</a:t>
            </a:r>
            <a:r>
              <a:rPr lang="ru-RU" altLang="ru-RU" sz="2800" b="1" i="1">
                <a:cs typeface="Times New Roman" pitchFamily="18" charset="0"/>
              </a:rPr>
              <a:t>ткновение (камень преткновения)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800" b="1" i="1">
                <a:solidFill>
                  <a:srgbClr val="C50766"/>
                </a:solidFill>
                <a:cs typeface="Times New Roman" pitchFamily="18" charset="0"/>
              </a:rPr>
              <a:t>Пре</a:t>
            </a:r>
            <a:r>
              <a:rPr lang="ru-RU" altLang="ru-RU" sz="2800" b="1" i="1">
                <a:cs typeface="Times New Roman" pitchFamily="18" charset="0"/>
              </a:rPr>
              <a:t>вратный (изменчивый, неверный)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800" b="1" i="1">
                <a:solidFill>
                  <a:srgbClr val="C50766"/>
                </a:solidFill>
                <a:cs typeface="Times New Roman" pitchFamily="18" charset="0"/>
              </a:rPr>
              <a:t>Пре</a:t>
            </a:r>
            <a:r>
              <a:rPr lang="ru-RU" altLang="ru-RU" sz="2800" b="1" i="1">
                <a:cs typeface="Times New Roman" pitchFamily="18" charset="0"/>
              </a:rPr>
              <a:t>льстить (увлекать)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800" b="1" i="1">
                <a:solidFill>
                  <a:srgbClr val="C50766"/>
                </a:solidFill>
                <a:cs typeface="Times New Roman" pitchFamily="18" charset="0"/>
              </a:rPr>
              <a:t>Пре</a:t>
            </a:r>
            <a:r>
              <a:rPr lang="ru-RU" altLang="ru-RU" sz="2800" b="1" i="1">
                <a:cs typeface="Times New Roman" pitchFamily="18" charset="0"/>
              </a:rPr>
              <a:t>небрежение (неуважение)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400" i="1">
                <a:cs typeface="Times New Roman" pitchFamily="18" charset="0"/>
              </a:rPr>
              <a:t> </a:t>
            </a:r>
            <a:endParaRPr lang="ru-RU" altLang="ru-RU" sz="2400"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ru-RU" altLang="ru-RU" sz="2400"/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5181600" y="1371600"/>
            <a:ext cx="3657600" cy="3725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800" b="1" i="1">
                <a:solidFill>
                  <a:srgbClr val="C50766"/>
                </a:solidFill>
                <a:cs typeface="Times New Roman" pitchFamily="18" charset="0"/>
              </a:rPr>
              <a:t>При</a:t>
            </a:r>
            <a:r>
              <a:rPr lang="ru-RU" altLang="ru-RU" sz="2800" b="1" i="1">
                <a:cs typeface="Times New Roman" pitchFamily="18" charset="0"/>
              </a:rPr>
              <a:t>тязание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800" b="1" i="1">
                <a:solidFill>
                  <a:srgbClr val="C50766"/>
                </a:solidFill>
                <a:cs typeface="Times New Roman" pitchFamily="18" charset="0"/>
              </a:rPr>
              <a:t>При</a:t>
            </a:r>
            <a:r>
              <a:rPr lang="ru-RU" altLang="ru-RU" sz="2800" b="1" i="1">
                <a:cs typeface="Times New Roman" pitchFamily="18" charset="0"/>
              </a:rPr>
              <a:t>ключение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800" b="1" i="1">
                <a:solidFill>
                  <a:srgbClr val="C50766"/>
                </a:solidFill>
                <a:latin typeface="Times New Roman" pitchFamily="18" charset="0"/>
                <a:cs typeface="Times New Roman" pitchFamily="18" charset="0"/>
              </a:rPr>
              <a:t>При</a:t>
            </a:r>
            <a:r>
              <a:rPr lang="ru-RU" altLang="ru-RU" sz="2800" b="1" i="1">
                <a:latin typeface="Times New Roman" pitchFamily="18" charset="0"/>
                <a:cs typeface="Times New Roman" pitchFamily="18" charset="0"/>
              </a:rPr>
              <a:t>сяга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800" b="1" i="1">
                <a:solidFill>
                  <a:srgbClr val="C50766"/>
                </a:solidFill>
                <a:cs typeface="Times New Roman" pitchFamily="18" charset="0"/>
              </a:rPr>
              <a:t>При</a:t>
            </a:r>
            <a:r>
              <a:rPr lang="ru-RU" altLang="ru-RU" sz="2800" b="1" i="1">
                <a:cs typeface="Times New Roman" pitchFamily="18" charset="0"/>
              </a:rPr>
              <a:t>чудливый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800" b="1" i="1">
                <a:solidFill>
                  <a:srgbClr val="C50766"/>
                </a:solidFill>
                <a:cs typeface="Times New Roman" pitchFamily="18" charset="0"/>
              </a:rPr>
              <a:t>При</a:t>
            </a:r>
            <a:r>
              <a:rPr lang="ru-RU" altLang="ru-RU" sz="2800" b="1" i="1">
                <a:cs typeface="Times New Roman" pitchFamily="18" charset="0"/>
              </a:rPr>
              <a:t>верженец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800" b="1" i="1">
                <a:solidFill>
                  <a:srgbClr val="C50766"/>
                </a:solidFill>
                <a:cs typeface="Times New Roman" pitchFamily="18" charset="0"/>
              </a:rPr>
              <a:t>При</a:t>
            </a:r>
            <a:r>
              <a:rPr lang="ru-RU" altLang="ru-RU" sz="2800" b="1" i="1">
                <a:cs typeface="Times New Roman" pitchFamily="18" charset="0"/>
              </a:rPr>
              <a:t>сутствие</a:t>
            </a:r>
          </a:p>
        </p:txBody>
      </p:sp>
    </p:spTree>
    <p:extLst>
      <p:ext uri="{BB962C8B-B14F-4D97-AF65-F5344CB8AC3E}">
        <p14:creationId xmlns:p14="http://schemas.microsoft.com/office/powerpoint/2010/main" val="2248192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3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3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3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3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utoUpdateAnimBg="0"/>
      <p:bldP spid="15363" grpId="0" build="p" autoUpdateAnimBg="0"/>
      <p:bldP spid="15364" grpId="0" build="p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990600" y="457200"/>
            <a:ext cx="7162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3600" b="1">
                <a:solidFill>
                  <a:schemeClr val="hlink"/>
                </a:solidFill>
              </a:rPr>
              <a:t>ЗАПОМНИ!</a:t>
            </a: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762000" y="1371600"/>
            <a:ext cx="4343400" cy="610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800" b="1" i="1">
                <a:solidFill>
                  <a:srgbClr val="C50766"/>
                </a:solidFill>
                <a:latin typeface="Times New Roman" pitchFamily="18" charset="0"/>
                <a:cs typeface="Times New Roman" pitchFamily="18" charset="0"/>
              </a:rPr>
              <a:t>Пре</a:t>
            </a:r>
            <a:r>
              <a:rPr lang="ru-RU" altLang="ru-RU" sz="2800" b="1" i="1">
                <a:latin typeface="Times New Roman" pitchFamily="18" charset="0"/>
                <a:cs typeface="Times New Roman" pitchFamily="18" charset="0"/>
              </a:rPr>
              <a:t>следовать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800" b="1" i="1">
                <a:solidFill>
                  <a:srgbClr val="C50766"/>
                </a:solidFill>
                <a:cs typeface="Times New Roman" pitchFamily="18" charset="0"/>
              </a:rPr>
              <a:t>Пре</a:t>
            </a:r>
            <a:r>
              <a:rPr lang="ru-RU" altLang="ru-RU" sz="2800" b="1" i="1">
                <a:cs typeface="Times New Roman" pitchFamily="18" charset="0"/>
              </a:rPr>
              <a:t>пятствие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800" b="1" i="1">
                <a:solidFill>
                  <a:srgbClr val="C50766"/>
                </a:solidFill>
                <a:cs typeface="Times New Roman" pitchFamily="18" charset="0"/>
              </a:rPr>
              <a:t>Пре</a:t>
            </a:r>
            <a:r>
              <a:rPr lang="ru-RU" altLang="ru-RU" sz="2800" b="1" i="1">
                <a:cs typeface="Times New Roman" pitchFamily="18" charset="0"/>
              </a:rPr>
              <a:t>ткновение (камень преткновения)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800" b="1" i="1">
                <a:solidFill>
                  <a:srgbClr val="C50766"/>
                </a:solidFill>
                <a:cs typeface="Times New Roman" pitchFamily="18" charset="0"/>
              </a:rPr>
              <a:t>Пре</a:t>
            </a:r>
            <a:r>
              <a:rPr lang="ru-RU" altLang="ru-RU" sz="2800" b="1" i="1">
                <a:cs typeface="Times New Roman" pitchFamily="18" charset="0"/>
              </a:rPr>
              <a:t>вратный (изменчивый, неверный)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800" b="1" i="1">
                <a:solidFill>
                  <a:srgbClr val="C50766"/>
                </a:solidFill>
                <a:cs typeface="Times New Roman" pitchFamily="18" charset="0"/>
              </a:rPr>
              <a:t>Пре</a:t>
            </a:r>
            <a:r>
              <a:rPr lang="ru-RU" altLang="ru-RU" sz="2800" b="1" i="1">
                <a:cs typeface="Times New Roman" pitchFamily="18" charset="0"/>
              </a:rPr>
              <a:t>льстить (увлекать)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800" b="1" i="1">
                <a:solidFill>
                  <a:srgbClr val="C50766"/>
                </a:solidFill>
                <a:cs typeface="Times New Roman" pitchFamily="18" charset="0"/>
              </a:rPr>
              <a:t>Пре</a:t>
            </a:r>
            <a:r>
              <a:rPr lang="ru-RU" altLang="ru-RU" sz="2800" b="1" i="1">
                <a:cs typeface="Times New Roman" pitchFamily="18" charset="0"/>
              </a:rPr>
              <a:t>небрежение (неуважение)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400" i="1">
                <a:cs typeface="Times New Roman" pitchFamily="18" charset="0"/>
              </a:rPr>
              <a:t> </a:t>
            </a:r>
            <a:endParaRPr lang="ru-RU" altLang="ru-RU" sz="2400"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ru-RU" altLang="ru-RU" sz="2400"/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5181600" y="1371600"/>
            <a:ext cx="3657600" cy="3725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800" b="1" i="1">
                <a:solidFill>
                  <a:srgbClr val="C50766"/>
                </a:solidFill>
                <a:cs typeface="Times New Roman" pitchFamily="18" charset="0"/>
              </a:rPr>
              <a:t>При</a:t>
            </a:r>
            <a:r>
              <a:rPr lang="ru-RU" altLang="ru-RU" sz="2800" b="1" i="1">
                <a:cs typeface="Times New Roman" pitchFamily="18" charset="0"/>
              </a:rPr>
              <a:t>тязание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800" b="1" i="1">
                <a:solidFill>
                  <a:srgbClr val="C50766"/>
                </a:solidFill>
                <a:cs typeface="Times New Roman" pitchFamily="18" charset="0"/>
              </a:rPr>
              <a:t>При</a:t>
            </a:r>
            <a:r>
              <a:rPr lang="ru-RU" altLang="ru-RU" sz="2800" b="1" i="1">
                <a:cs typeface="Times New Roman" pitchFamily="18" charset="0"/>
              </a:rPr>
              <a:t>ключение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800" b="1" i="1">
                <a:solidFill>
                  <a:srgbClr val="C50766"/>
                </a:solidFill>
                <a:latin typeface="Times New Roman" pitchFamily="18" charset="0"/>
                <a:cs typeface="Times New Roman" pitchFamily="18" charset="0"/>
              </a:rPr>
              <a:t>При</a:t>
            </a:r>
            <a:r>
              <a:rPr lang="ru-RU" altLang="ru-RU" sz="2800" b="1" i="1">
                <a:latin typeface="Times New Roman" pitchFamily="18" charset="0"/>
                <a:cs typeface="Times New Roman" pitchFamily="18" charset="0"/>
              </a:rPr>
              <a:t>сяга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800" b="1" i="1">
                <a:solidFill>
                  <a:srgbClr val="C50766"/>
                </a:solidFill>
                <a:cs typeface="Times New Roman" pitchFamily="18" charset="0"/>
              </a:rPr>
              <a:t>При</a:t>
            </a:r>
            <a:r>
              <a:rPr lang="ru-RU" altLang="ru-RU" sz="2800" b="1" i="1">
                <a:cs typeface="Times New Roman" pitchFamily="18" charset="0"/>
              </a:rPr>
              <a:t>чудливый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800" b="1" i="1">
                <a:solidFill>
                  <a:srgbClr val="C50766"/>
                </a:solidFill>
                <a:cs typeface="Times New Roman" pitchFamily="18" charset="0"/>
              </a:rPr>
              <a:t>При</a:t>
            </a:r>
            <a:r>
              <a:rPr lang="ru-RU" altLang="ru-RU" sz="2800" b="1" i="1">
                <a:cs typeface="Times New Roman" pitchFamily="18" charset="0"/>
              </a:rPr>
              <a:t>верженец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800" b="1" i="1">
                <a:solidFill>
                  <a:srgbClr val="C50766"/>
                </a:solidFill>
                <a:cs typeface="Times New Roman" pitchFamily="18" charset="0"/>
              </a:rPr>
              <a:t>При</a:t>
            </a:r>
            <a:r>
              <a:rPr lang="ru-RU" altLang="ru-RU" sz="2800" b="1" i="1">
                <a:cs typeface="Times New Roman" pitchFamily="18" charset="0"/>
              </a:rPr>
              <a:t>сутствие</a:t>
            </a:r>
          </a:p>
        </p:txBody>
      </p:sp>
    </p:spTree>
    <p:extLst>
      <p:ext uri="{BB962C8B-B14F-4D97-AF65-F5344CB8AC3E}">
        <p14:creationId xmlns:p14="http://schemas.microsoft.com/office/powerpoint/2010/main" val="2723949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3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3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3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3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utoUpdateAnimBg="0"/>
      <p:bldP spid="15363" grpId="0" build="p" autoUpdateAnimBg="0"/>
      <p:bldP spid="15364" grpId="0" build="p" autoUpdateAnimBg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255</Words>
  <Application>Microsoft Office PowerPoint</Application>
  <PresentationFormat>Экран (4:3)</PresentationFormat>
  <Paragraphs>84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Правописание приставок</vt:lpstr>
      <vt:lpstr>Задание ОГЭ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Правописание приставок</dc:title>
  <dc:creator>elena</dc:creator>
  <cp:lastModifiedBy>Elena</cp:lastModifiedBy>
  <cp:revision>1</cp:revision>
  <dcterms:created xsi:type="dcterms:W3CDTF">2017-11-01T18:38:17Z</dcterms:created>
  <dcterms:modified xsi:type="dcterms:W3CDTF">2017-11-01T18:41:04Z</dcterms:modified>
</cp:coreProperties>
</file>